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8CB648-E26E-46D9-9B15-19009041F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ACBC3B2-EB01-499D-BAFF-0F9F107DD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E680420-DF19-4C26-82D3-E5B3A9726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F4AB-9573-4F11-B906-1A2A4636394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8986AD-B035-48C9-AD7F-EE5905C88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43E845-F807-4F6E-AE19-D0141D6C1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4299-7707-4B65-B943-C3F7F4EBB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61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1809C3-9656-4D0F-97F5-FE042E486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3DABA64-AB0C-41EE-8A48-91C2D573B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009332E-913E-4F03-886B-821A21930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F4AB-9573-4F11-B906-1A2A4636394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43E429-043C-46DD-B008-32A94E593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328369-6144-4ED8-B6FB-E53DE6D88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4299-7707-4B65-B943-C3F7F4EBB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0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F309226-DEF0-42AB-8002-D878D9801E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002A2FD-AAAE-4AEC-B527-CD0955CD07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B3D20C-19F0-4498-9D0C-D53C43832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F4AB-9573-4F11-B906-1A2A4636394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1E58508-4C1A-490C-A4DC-989C70D67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01074D-7094-4DAF-B060-3D341334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4299-7707-4B65-B943-C3F7F4EBB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818FD4-B2FB-46B9-87FA-8F3B0931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E6CA579-D016-4D8C-B43C-B16107997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20C62C-8FEE-4F11-B49D-67D6C4D97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F4AB-9573-4F11-B906-1A2A4636394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6050470-E2D5-4A27-A092-56AB74AC5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437EE9-55C4-419E-A775-0F8BD0209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4299-7707-4B65-B943-C3F7F4EBB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2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73B766-E119-41A3-B4AF-5CE2E9563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6D8A65F-DCF9-45AF-8A32-0A0C9DD34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309C34-C507-4E84-A715-3B94BF5BC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F4AB-9573-4F11-B906-1A2A4636394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0AB7DC-8129-423B-AF81-43D284AC1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67EF5C-DDE4-42D9-A3D9-2CA769FB1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4299-7707-4B65-B943-C3F7F4EBB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3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E40412-06E8-4D42-B7C7-E5154CC7B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141A525-D8B9-40A1-884D-41737786B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9A9CD7A-2467-42B4-952B-7A514F3D3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5AA9E09-A323-4F30-8971-873BEBFBB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F4AB-9573-4F11-B906-1A2A4636394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81393B3-B588-4A4C-94B7-E5048619D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5DAD99-07BD-4CEF-999C-2002C293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4299-7707-4B65-B943-C3F7F4EBB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8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E73EC0-B3C2-4010-9A0F-EDF9A154C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81DA43C-9A3F-40AE-9090-888B66EF8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BE9E5F7-E10E-47EA-96BF-614F877D6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FAFCAD5-89F1-480A-9429-E63E48552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C59EBF7-4C44-491F-8213-C6746AF071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45DF2A7-B455-40AC-A109-96D43906A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F4AB-9573-4F11-B906-1A2A4636394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6E6BDC4-19F0-4800-BB33-A2C72748A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F4E4B1E-37CA-4613-98C4-2430C12E9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4299-7707-4B65-B943-C3F7F4EBB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6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82156F-4C2E-45CD-AB0F-6C3EAF66B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AAC1563-618C-423A-A98C-964F5C800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F4AB-9573-4F11-B906-1A2A4636394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7A4C591-2C06-4E9F-B6EE-0DE9B107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717001B-DC10-432E-8C10-5F7072B3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4299-7707-4B65-B943-C3F7F4EBB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2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07609B8-6543-4427-B676-1DEA4E65E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F4AB-9573-4F11-B906-1A2A4636394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49875A6-EEBD-4BB6-8741-0A51B532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3B412FA-C83A-49E1-B38D-D213A082F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4299-7707-4B65-B943-C3F7F4EBB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1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7338EF-9180-42CB-9E33-0BE12EC40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5DA8AD-5C53-4709-8FE3-FD230E79E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8A29A67-CCAD-4B13-A022-3CEAA93F2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F8D0FDD-5B48-4042-975E-C442F52E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F4AB-9573-4F11-B906-1A2A4636394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2DBBD8B-6830-4B9F-97D9-0B0FEB8BB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AD711AA-D8CF-4824-994B-7E6444648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4299-7707-4B65-B943-C3F7F4EBB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3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1BDE52-5B21-4610-B47E-5DD019D48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C69D0F4-1177-4418-9A40-FC6D15A4B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C98C40A-759B-4088-87BF-1578A0AC2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A95D0E8-E7DC-40E6-9631-385F6F55C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F4AB-9573-4F11-B906-1A2A4636394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D9FC1BF-0CF5-48B7-94CB-094AD33C4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2B0ED85-DA76-41C8-8626-C508352CC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4299-7707-4B65-B943-C3F7F4EBB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0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5F4EEA4-8F07-4223-A3C9-90AEEC266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BA6810A-1699-4604-9058-BF19B408A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01B2AF-EFBE-4139-ADF6-CA7ED7F70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3F4AB-9573-4F11-B906-1A2A4636394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F8F0574-171D-43E3-BCD9-9C2F2FA2C5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74A053F-188B-4E8F-8836-F30AD30A7C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D4299-7707-4B65-B943-C3F7F4EBB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4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training/safetynet/attestation#add-api-ke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58F70F-BEFE-4BD1-8017-F603D7D7DF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안드로이드 </a:t>
            </a:r>
            <a:r>
              <a:rPr lang="en-US" altLang="ko-KR" dirty="0"/>
              <a:t>SafetyNet</a:t>
            </a:r>
            <a:endParaRPr 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7080BAA-7905-43A5-9980-E799094A0B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허준영</a:t>
            </a:r>
            <a:r>
              <a:rPr lang="en-US" altLang="ko-KR" dirty="0"/>
              <a:t>(jyheo@hansung.ac.kr)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38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8835A3-BA79-4167-8965-50A56E254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실습 </a:t>
            </a:r>
            <a:r>
              <a:rPr lang="en-US" altLang="ko-KR" dirty="0"/>
              <a:t>- Attestation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456AD99-4E87-4A62-B15E-D0602EA49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SafetyNet</a:t>
            </a:r>
            <a:r>
              <a:rPr lang="ko-KR" altLang="en-US" dirty="0"/>
              <a:t>의 </a:t>
            </a:r>
            <a:r>
              <a:rPr lang="en-US" altLang="ko-KR" dirty="0"/>
              <a:t>Attestation API</a:t>
            </a:r>
            <a:r>
              <a:rPr lang="ko-KR" altLang="en-US" dirty="0"/>
              <a:t>를 사용하는 앱을 작성</a:t>
            </a:r>
            <a:endParaRPr lang="en-US" altLang="ko-KR" dirty="0"/>
          </a:p>
          <a:p>
            <a:r>
              <a:rPr lang="en-US" dirty="0"/>
              <a:t>Response</a:t>
            </a:r>
            <a:r>
              <a:rPr lang="ko-KR" altLang="en-US" dirty="0"/>
              <a:t>의 </a:t>
            </a:r>
            <a:r>
              <a:rPr lang="en-US" altLang="ko-KR" dirty="0"/>
              <a:t>apkCertificateDigestSha256 </a:t>
            </a:r>
            <a:r>
              <a:rPr lang="ko-KR" altLang="en-US" dirty="0"/>
              <a:t>값과 </a:t>
            </a:r>
            <a:r>
              <a:rPr lang="en-US" altLang="ko-KR" dirty="0" err="1"/>
              <a:t>PackageManger</a:t>
            </a:r>
            <a:r>
              <a:rPr lang="ko-KR" altLang="en-US" dirty="0"/>
              <a:t>에서 구한 값을 비교 해보기</a:t>
            </a:r>
            <a:endParaRPr lang="en-US" altLang="ko-KR" dirty="0"/>
          </a:p>
          <a:p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67618F5-07F7-4BC1-AB37-D247A9841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440" y="3168888"/>
            <a:ext cx="9875520" cy="33239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try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if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Build.VERSION.</a:t>
            </a:r>
            <a:r>
              <a:rPr kumimoji="0" lang="en-US" altLang="en-US" sz="14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SDK_INT</a:t>
            </a:r>
            <a:r>
              <a:rPr kumimoji="0" lang="en-US" altLang="en-US" sz="14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&gt;=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28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final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PackageInfo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packageInfo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getPackageManager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getPackageInfo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getPackageName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(),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PackageManager.</a:t>
            </a:r>
            <a:r>
              <a:rPr kumimoji="0" lang="en-US" altLang="en-US" sz="14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GET_SIGNING_CERTIFICATES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final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Signature[] signatures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packageInfo.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signingInfo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.getApkContentsSigners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final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MessageDigest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md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MessageDigest.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getInstance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"SHA256"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for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(Signature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signature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: signatures)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md.update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signature.toByteArray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final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String signatureBase64 =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String(Base64.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encode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md.digest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(), Base64.</a:t>
            </a:r>
            <a:r>
              <a:rPr kumimoji="0" lang="en-US" altLang="en-US" sz="14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DEFAULT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Log.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"TAG"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signatureBase64);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}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catch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(Exception e){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}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55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BF6F01-8462-4028-A755-2EAF8DC16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 Apps API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02EA0A6-DB46-4FF3-9EE1-0558343CB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Verify</a:t>
            </a:r>
            <a:r>
              <a:rPr lang="ko-KR" altLang="en-US" dirty="0"/>
              <a:t> </a:t>
            </a:r>
            <a:r>
              <a:rPr lang="en-US" altLang="ko-KR" dirty="0"/>
              <a:t>Apps</a:t>
            </a:r>
            <a:r>
              <a:rPr lang="ko-KR" altLang="en-US" dirty="0"/>
              <a:t>가 동작하고 있는지 확인하거나 동작시키는 </a:t>
            </a:r>
            <a:r>
              <a:rPr lang="en-US" altLang="ko-KR" dirty="0"/>
              <a:t>API</a:t>
            </a:r>
          </a:p>
          <a:p>
            <a:pPr lvl="1"/>
            <a:r>
              <a:rPr lang="en-US" altLang="ko-KR" dirty="0" err="1"/>
              <a:t>isVerifyAppsEnabled</a:t>
            </a:r>
            <a:r>
              <a:rPr lang="en-US" altLang="ko-KR" dirty="0"/>
              <a:t>() – </a:t>
            </a:r>
            <a:r>
              <a:rPr lang="ko-KR" altLang="en-US" dirty="0"/>
              <a:t>동작 여부 확인</a:t>
            </a:r>
            <a:endParaRPr lang="en-US" altLang="ko-KR" dirty="0"/>
          </a:p>
          <a:p>
            <a:pPr lvl="1"/>
            <a:r>
              <a:rPr lang="en-US" altLang="ko-KR" dirty="0" err="1"/>
              <a:t>enableVerifyApps</a:t>
            </a:r>
            <a:r>
              <a:rPr lang="en-US" altLang="ko-KR" dirty="0"/>
              <a:t>() – </a:t>
            </a:r>
            <a:r>
              <a:rPr lang="ko-KR" altLang="en-US" dirty="0"/>
              <a:t>동작 요청 다이얼로그 보이기</a:t>
            </a:r>
            <a:endParaRPr lang="en-US" altLang="ko-KR" dirty="0"/>
          </a:p>
          <a:p>
            <a:r>
              <a:rPr lang="en-US" altLang="ko-KR" dirty="0"/>
              <a:t>Verify Apps</a:t>
            </a:r>
          </a:p>
          <a:p>
            <a:pPr lvl="1"/>
            <a:r>
              <a:rPr lang="ko-KR" altLang="en-US" dirty="0"/>
              <a:t>잠재적으로 위험할 수 있는 앱이 설치되어 있는지 확인</a:t>
            </a:r>
            <a:endParaRPr lang="en-US" altLang="ko-KR" dirty="0"/>
          </a:p>
          <a:p>
            <a:pPr lvl="1"/>
            <a:r>
              <a:rPr lang="ko-KR" altLang="en-US" dirty="0"/>
              <a:t>확인 될 경우 사용자에게 삭제를 요청</a:t>
            </a:r>
            <a:r>
              <a:rPr lang="en-US" altLang="ko-KR" dirty="0"/>
              <a:t>, </a:t>
            </a:r>
            <a:r>
              <a:rPr lang="ko-KR" altLang="en-US" dirty="0"/>
              <a:t>사용자가 직접 삭제해야 함</a:t>
            </a:r>
            <a:endParaRPr lang="en-US" altLang="ko-KR" dirty="0"/>
          </a:p>
          <a:p>
            <a:pPr lvl="1"/>
            <a:r>
              <a:rPr lang="en-US" altLang="ko-KR" dirty="0"/>
              <a:t>Google</a:t>
            </a:r>
            <a:r>
              <a:rPr lang="ko-KR" altLang="en-US" dirty="0"/>
              <a:t>에서 앱들에 대한 모니터링을 통해 위험한 앱을 판단하고 정보를 제공하는 것</a:t>
            </a:r>
            <a:endParaRPr lang="en-US" altLang="ko-KR" dirty="0"/>
          </a:p>
          <a:p>
            <a:r>
              <a:rPr lang="ko-KR" altLang="en-US" dirty="0"/>
              <a:t>민감한 정보나 금융 관련 앱</a:t>
            </a:r>
            <a:endParaRPr lang="en-US" altLang="ko-KR" dirty="0"/>
          </a:p>
          <a:p>
            <a:pPr lvl="1"/>
            <a:r>
              <a:rPr lang="ko-KR" altLang="en-US" dirty="0"/>
              <a:t>중요 정보를 다루기 전에 </a:t>
            </a:r>
            <a:r>
              <a:rPr lang="en-US" altLang="ko-KR" dirty="0" err="1"/>
              <a:t>Verfiy</a:t>
            </a:r>
            <a:r>
              <a:rPr lang="en-US" altLang="ko-KR" dirty="0"/>
              <a:t> Apps</a:t>
            </a:r>
            <a:r>
              <a:rPr lang="ko-KR" altLang="en-US" dirty="0"/>
              <a:t>가 동작 중인지 확인하기 위해 사용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5057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FC7679-2AE3-499D-8E4E-2A9B1DC9E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 Apps </a:t>
            </a:r>
            <a:r>
              <a:rPr lang="ko-KR" altLang="en-US" dirty="0"/>
              <a:t>동작 중인지 확인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1324594-5264-4FCB-909F-A24B27DC1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rgbClr val="37474F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isVerifyAppsEnabled</a:t>
            </a:r>
            <a:r>
              <a:rPr lang="en-US" altLang="en-US" dirty="0">
                <a:solidFill>
                  <a:srgbClr val="37474F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()</a:t>
            </a:r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E784E63-CDD4-4D54-BC15-82D572938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960" y="2465560"/>
            <a:ext cx="7843520" cy="357280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-44436" tIns="-44436" rIns="-44436" bIns="-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SafetyNet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.getClient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isVerifyAppsEnabled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addOnCompleteListener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new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OnCompleteListener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VerifyAppsUserResponse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&gt;()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53929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public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void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onComplete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Task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VerifyAppsUserResponse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&gt; task)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if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task.isSuccessful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VerifyAppsUserResponse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result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task.getResult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if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result.isVerifyAppsEnabled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Log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"MY_APP_TAG"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"The Verify Apps feature is enabled."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else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Log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"MY_APP_TAG"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"The Verify Apps feature is disabled."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else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Log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"MY_APP_TAG"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"A general error occurred."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});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78250AD-3A4A-490B-8F71-DCB3F7FECA12}"/>
              </a:ext>
            </a:extLst>
          </p:cNvPr>
          <p:cNvSpPr/>
          <p:nvPr/>
        </p:nvSpPr>
        <p:spPr>
          <a:xfrm>
            <a:off x="3931920" y="6050290"/>
            <a:ext cx="727456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dirty="0">
                <a:latin typeface="D2Coding" panose="020B0609020101020101" pitchFamily="49" charset="-127"/>
                <a:ea typeface="D2Coding" panose="020B0609020101020101" pitchFamily="49" charset="-127"/>
              </a:rPr>
              <a:t>SafetyNet</a:t>
            </a:r>
            <a:r>
              <a:rPr lang="ko-KR" altLang="en-US" sz="1400" dirty="0">
                <a:latin typeface="D2Coding" panose="020B0609020101020101" pitchFamily="49" charset="-127"/>
                <a:ea typeface="D2Coding" panose="020B0609020101020101" pitchFamily="49" charset="-127"/>
              </a:rPr>
              <a:t>을 사용하기 위해 </a:t>
            </a:r>
            <a:r>
              <a:rPr lang="en-US" altLang="ko-KR" sz="1400" dirty="0" err="1">
                <a:latin typeface="D2Coding" panose="020B0609020101020101" pitchFamily="49" charset="-127"/>
                <a:ea typeface="D2Coding" panose="020B0609020101020101" pitchFamily="49" charset="-127"/>
              </a:rPr>
              <a:t>build.gradle</a:t>
            </a:r>
            <a:r>
              <a:rPr lang="en-US" altLang="ko-KR" sz="1400" dirty="0"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lang="ko-KR" altLang="en-US" sz="1400" dirty="0">
                <a:latin typeface="D2Coding" panose="020B0609020101020101" pitchFamily="49" charset="-127"/>
                <a:ea typeface="D2Coding" panose="020B0609020101020101" pitchFamily="49" charset="-127"/>
              </a:rPr>
              <a:t>파일에 아래 모듈 의존성 추가 필요</a:t>
            </a:r>
            <a:br>
              <a:rPr lang="en-US" altLang="ko-KR" sz="1400" dirty="0"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lang="ko-KR" altLang="en-US" sz="1400" dirty="0"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lang="en-US" sz="1400" dirty="0">
                <a:latin typeface="D2Coding" panose="020B0609020101020101" pitchFamily="49" charset="-127"/>
                <a:ea typeface="D2Coding" panose="020B0609020101020101" pitchFamily="49" charset="-127"/>
              </a:rPr>
              <a:t>'com.google.android.gms:play-services-safetynet:16.0.0’</a:t>
            </a:r>
          </a:p>
        </p:txBody>
      </p:sp>
    </p:spTree>
    <p:extLst>
      <p:ext uri="{BB962C8B-B14F-4D97-AF65-F5344CB8AC3E}">
        <p14:creationId xmlns:p14="http://schemas.microsoft.com/office/powerpoint/2010/main" val="2073020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B1F2B8-AD09-4CC9-B2DB-894B79DF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 Apps </a:t>
            </a:r>
            <a:r>
              <a:rPr lang="ko-KR" altLang="en-US" dirty="0"/>
              <a:t>동작 요청</a:t>
            </a:r>
            <a:endParaRPr lang="en-US" dirty="0"/>
          </a:p>
        </p:txBody>
      </p:sp>
      <p:sp>
        <p:nvSpPr>
          <p:cNvPr id="9" name="내용 개체 틀 8">
            <a:extLst>
              <a:ext uri="{FF2B5EF4-FFF2-40B4-BE49-F238E27FC236}">
                <a16:creationId xmlns:a16="http://schemas.microsoft.com/office/drawing/2014/main" id="{AF2B9879-AFE4-4F4A-AD41-F564457E78E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rgbClr val="37474F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enableVerifyApps</a:t>
            </a:r>
            <a:r>
              <a:rPr lang="en-US" altLang="en-US" dirty="0">
                <a:solidFill>
                  <a:srgbClr val="37474F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()</a:t>
            </a:r>
            <a:endParaRPr lang="en-US" dirty="0"/>
          </a:p>
        </p:txBody>
      </p:sp>
      <p:pic>
        <p:nvPicPr>
          <p:cNvPr id="15" name="내용 개체 틀 14">
            <a:extLst>
              <a:ext uri="{FF2B5EF4-FFF2-40B4-BE49-F238E27FC236}">
                <a16:creationId xmlns:a16="http://schemas.microsoft.com/office/drawing/2014/main" id="{FAF9EB04-15ED-4CE9-A78D-811589429D3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7893" y="1753212"/>
            <a:ext cx="2447627" cy="4351338"/>
          </a:xfrm>
        </p:spPr>
      </p:pic>
      <p:sp>
        <p:nvSpPr>
          <p:cNvPr id="13" name="Rectangle 2">
            <a:extLst>
              <a:ext uri="{FF2B5EF4-FFF2-40B4-BE49-F238E27FC236}">
                <a16:creationId xmlns:a16="http://schemas.microsoft.com/office/drawing/2014/main" id="{328FFE78-2A8B-4DAE-A863-3DF00710A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480" y="2382197"/>
            <a:ext cx="7213600" cy="40036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-44436" tIns="-44436" rIns="-44436" bIns="-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SafetyNet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.getClient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enableVerifyApps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addOnCompleteListener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new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OnCompleteListener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VerifyAppsUserResponse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&gt;()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53929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public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void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onComplete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Task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VerifyAppsUserResponse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&gt; task)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if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task.isSuccessful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VerifyAppsUserResponse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result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task.getResult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if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result.isVerifyAppsEnabled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Log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"MY_APP_TAG"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"The user gave consent 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+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"to enable the Verify Apps feature."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else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Log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"MY_APP_TAG"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"The user didn't give consent 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+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"to enable the Verify Apps feature."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else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Log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"MY_APP_TAG"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"A general error occurred."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});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7387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08FD3704-73DC-44F1-B687-7432A3C20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위험한 앱 목록 보기</a:t>
            </a:r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9DF61788-75E8-409B-956B-024E76560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560" y="1411969"/>
            <a:ext cx="9784080" cy="508090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-44436" tIns="-44436" rIns="-44436" bIns="-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SafetyNet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.getClient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listHarmfulApps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addOnCompleteListener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new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OnCompleteListener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HarmfulAppsResponse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&gt;()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53929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public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void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onComplete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Task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HarmfulAppsResponse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&gt; task)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if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task.isSuccessful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HarmfulAppsResponse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result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task.getResult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scanTimeMs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result.getLastScanTimeMs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List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HarmfulAppsData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&gt;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appList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result.getHarmfulAppsList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if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appList.isEmpty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Log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"MY_APP_TAG"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"There are no known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potentially harmful apps installed."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else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Log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"MY_APP_TAG"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"Potentially harmful apps are installed!"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for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HarmfulAppsData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harmfulApp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: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appList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Log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"MY_APP_TAG"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  APK: 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+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harmfulApp.apkPackageName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else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Log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"MY_APP_TAG"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"An error occurred. Call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isVerifyAppsEnabled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 to ensure 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+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"that the user has consented."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});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9951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66A88597-CB44-4EB1-80A1-8824DD0A1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실습 </a:t>
            </a:r>
            <a:r>
              <a:rPr lang="en-US" altLang="ko-KR" dirty="0"/>
              <a:t>– Verify App API</a:t>
            </a:r>
            <a:endParaRPr lang="en-US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DDC2BA3-5789-48BF-B295-84300DC52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디바이스의 설정에서 </a:t>
            </a:r>
            <a:r>
              <a:rPr lang="en-US" altLang="ko-KR" dirty="0"/>
              <a:t>Security(</a:t>
            </a:r>
            <a:r>
              <a:rPr lang="ko-KR" altLang="en-US" dirty="0"/>
              <a:t>보안</a:t>
            </a:r>
            <a:r>
              <a:rPr lang="en-US" altLang="ko-KR" dirty="0"/>
              <a:t>) &gt; Google Play Protect</a:t>
            </a:r>
            <a:r>
              <a:rPr lang="ko-KR" altLang="en-US" dirty="0"/>
              <a:t>를 끈다</a:t>
            </a:r>
            <a:r>
              <a:rPr lang="en-US" altLang="ko-KR" dirty="0"/>
              <a:t>.</a:t>
            </a:r>
          </a:p>
          <a:p>
            <a:r>
              <a:rPr lang="en-US" dirty="0" err="1"/>
              <a:t>enableVerifyApps</a:t>
            </a:r>
            <a:r>
              <a:rPr lang="en-US" dirty="0"/>
              <a:t>()</a:t>
            </a:r>
            <a:r>
              <a:rPr lang="ko-KR" altLang="en-US" dirty="0"/>
              <a:t>를 호출</a:t>
            </a:r>
            <a:endParaRPr lang="en-US" altLang="ko-KR" dirty="0"/>
          </a:p>
          <a:p>
            <a:r>
              <a:rPr lang="ko-KR" altLang="en-US" dirty="0"/>
              <a:t>사용자가 </a:t>
            </a:r>
            <a:r>
              <a:rPr lang="en-US" altLang="ko-KR" dirty="0"/>
              <a:t>Verify App </a:t>
            </a:r>
            <a:r>
              <a:rPr lang="ko-KR" altLang="en-US" dirty="0"/>
              <a:t>동작을 </a:t>
            </a:r>
            <a:r>
              <a:rPr lang="en-US" altLang="ko-KR" dirty="0"/>
              <a:t>Decline(</a:t>
            </a:r>
            <a:r>
              <a:rPr lang="ko-KR" altLang="en-US" dirty="0"/>
              <a:t>거부</a:t>
            </a:r>
            <a:r>
              <a:rPr lang="en-US" altLang="ko-KR" dirty="0"/>
              <a:t>)</a:t>
            </a:r>
            <a:r>
              <a:rPr lang="ko-KR" altLang="en-US" dirty="0"/>
              <a:t>할 경우</a:t>
            </a:r>
            <a:r>
              <a:rPr lang="en-US" altLang="ko-KR" dirty="0"/>
              <a:t>, </a:t>
            </a:r>
            <a:r>
              <a:rPr lang="ko-KR" altLang="en-US" dirty="0"/>
              <a:t>액티비티를 종료하고</a:t>
            </a:r>
            <a:r>
              <a:rPr lang="en-US" altLang="ko-KR" dirty="0"/>
              <a:t>,</a:t>
            </a:r>
          </a:p>
          <a:p>
            <a:r>
              <a:rPr lang="ko-KR" altLang="en-US" dirty="0"/>
              <a:t>사용자가 </a:t>
            </a:r>
            <a:r>
              <a:rPr lang="en-US" altLang="ko-KR" dirty="0"/>
              <a:t>Accept(</a:t>
            </a:r>
            <a:r>
              <a:rPr lang="ko-KR" altLang="en-US" dirty="0"/>
              <a:t>허가</a:t>
            </a:r>
            <a:r>
              <a:rPr lang="en-US" altLang="ko-KR" dirty="0"/>
              <a:t>)</a:t>
            </a:r>
            <a:r>
              <a:rPr lang="ko-KR" altLang="en-US" dirty="0"/>
              <a:t>할 경우 위험한 앱 목록을 확인하고</a:t>
            </a:r>
            <a:endParaRPr lang="en-US" altLang="ko-KR" dirty="0"/>
          </a:p>
          <a:p>
            <a:pPr lvl="1"/>
            <a:r>
              <a:rPr lang="ko-KR" altLang="en-US" dirty="0"/>
              <a:t>위험한 앱이 한 개 이상 있으면 액티비티를 종료한다</a:t>
            </a:r>
            <a:r>
              <a:rPr lang="en-US" altLang="ko-K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75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8A5176-7F04-4D1A-9E8D-EAB8C37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SafetyNet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94DC9A-9B06-49D0-9571-956638ECE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보안 </a:t>
            </a:r>
            <a:r>
              <a:rPr lang="ko-KR" altLang="en-US" dirty="0" err="1"/>
              <a:t>위협으로부터</a:t>
            </a:r>
            <a:r>
              <a:rPr lang="ko-KR" altLang="en-US" dirty="0"/>
              <a:t> 앱을 보호할 수 있는 기능 제공</a:t>
            </a:r>
            <a:endParaRPr lang="en-US" altLang="ko-KR" dirty="0"/>
          </a:p>
          <a:p>
            <a:pPr lvl="1"/>
            <a:r>
              <a:rPr lang="en-US" altLang="ko-KR" dirty="0"/>
              <a:t>Attestation API – </a:t>
            </a:r>
            <a:r>
              <a:rPr lang="ko-KR" altLang="en-US" dirty="0"/>
              <a:t>디바이스 </a:t>
            </a:r>
            <a:r>
              <a:rPr lang="ko-KR" altLang="en-US" dirty="0" err="1"/>
              <a:t>위변조</a:t>
            </a:r>
            <a:endParaRPr lang="en-US" altLang="ko-KR" dirty="0"/>
          </a:p>
          <a:p>
            <a:pPr lvl="1"/>
            <a:r>
              <a:rPr lang="en-US" altLang="ko-KR" dirty="0"/>
              <a:t>Safe Browsing API – </a:t>
            </a:r>
            <a:r>
              <a:rPr lang="ko-KR" altLang="en-US" dirty="0"/>
              <a:t>위험한 </a:t>
            </a:r>
            <a:r>
              <a:rPr lang="en-US" altLang="ko-KR" dirty="0"/>
              <a:t>URL</a:t>
            </a:r>
          </a:p>
          <a:p>
            <a:pPr lvl="1"/>
            <a:r>
              <a:rPr lang="en-US" altLang="ko-KR" dirty="0" err="1"/>
              <a:t>reCAPTCHA</a:t>
            </a:r>
            <a:r>
              <a:rPr lang="en-US" altLang="ko-KR" dirty="0"/>
              <a:t> API – </a:t>
            </a:r>
            <a:r>
              <a:rPr lang="ko-KR" altLang="en-US" dirty="0"/>
              <a:t>가짜 사용자</a:t>
            </a:r>
            <a:r>
              <a:rPr lang="en-US" altLang="ko-KR" dirty="0"/>
              <a:t> - </a:t>
            </a:r>
            <a:r>
              <a:rPr lang="ko-KR" altLang="en-US" dirty="0"/>
              <a:t>컴퓨터가 사람인 척 하는 경우</a:t>
            </a:r>
            <a:endParaRPr lang="en-US" altLang="ko-KR" dirty="0"/>
          </a:p>
          <a:p>
            <a:pPr lvl="1"/>
            <a:r>
              <a:rPr lang="en-US" altLang="ko-KR" dirty="0"/>
              <a:t>Verify Apps API –  </a:t>
            </a:r>
            <a:r>
              <a:rPr lang="ko-KR" altLang="en-US" dirty="0"/>
              <a:t>잠재적 위험성을 내포한 앱</a:t>
            </a:r>
            <a:endParaRPr lang="en-US" dirty="0"/>
          </a:p>
          <a:p>
            <a:pPr lvl="1"/>
            <a:endParaRPr lang="en-US" altLang="ko-KR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5ACDCE1E-CEAA-4D71-9A52-8511ED0EA849}"/>
              </a:ext>
            </a:extLst>
          </p:cNvPr>
          <p:cNvSpPr/>
          <p:nvPr/>
        </p:nvSpPr>
        <p:spPr>
          <a:xfrm>
            <a:off x="1187018" y="5703054"/>
            <a:ext cx="68089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/>
              <a:t>참고</a:t>
            </a:r>
            <a:r>
              <a:rPr lang="en-US" altLang="ko-KR" dirty="0"/>
              <a:t>: </a:t>
            </a:r>
            <a:r>
              <a:rPr lang="en-US" dirty="0"/>
              <a:t>https://developer.android.com/training/safetynet/</a:t>
            </a:r>
          </a:p>
        </p:txBody>
      </p:sp>
    </p:spTree>
    <p:extLst>
      <p:ext uri="{BB962C8B-B14F-4D97-AF65-F5344CB8AC3E}">
        <p14:creationId xmlns:p14="http://schemas.microsoft.com/office/powerpoint/2010/main" val="263621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F515CB-8C45-4107-82B4-D11C634F5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SafetyNet Attestation API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40DFAF-0C8C-4C4A-BB1A-1EDB4D728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앱이 실행 중인 안드로이드 환경의 보안과 호환 테스트 여부를 판단할 수 있음</a:t>
            </a:r>
            <a:endParaRPr lang="en-US" dirty="0"/>
          </a:p>
          <a:p>
            <a:pPr lvl="1"/>
            <a:r>
              <a:rPr lang="en-US" dirty="0"/>
              <a:t>Analyzing devices that have installed your app</a:t>
            </a:r>
          </a:p>
          <a:p>
            <a:pPr lvl="1"/>
            <a:r>
              <a:rPr lang="ko-KR" altLang="en-US" dirty="0"/>
              <a:t>앱이 설치된 디바이스 하드웨어와 소프트웨어를 분석</a:t>
            </a:r>
            <a:endParaRPr lang="en-US" altLang="ko-KR" dirty="0"/>
          </a:p>
          <a:p>
            <a:pPr lvl="1"/>
            <a:r>
              <a:rPr lang="ko-KR" altLang="en-US" dirty="0"/>
              <a:t>앱이 실행 중인 디바이스의 무결성 정보와 </a:t>
            </a:r>
            <a:r>
              <a:rPr lang="en-US" altLang="ko-KR" dirty="0"/>
              <a:t>CTS(</a:t>
            </a:r>
            <a:r>
              <a:rPr lang="ko-KR" altLang="en-US" dirty="0"/>
              <a:t>안드로이드 호환 테스트</a:t>
            </a:r>
            <a:r>
              <a:rPr lang="en-US" altLang="ko-KR" dirty="0"/>
              <a:t>) </a:t>
            </a:r>
            <a:r>
              <a:rPr lang="ko-KR" altLang="en-US" dirty="0"/>
              <a:t>여부 정보 제공</a:t>
            </a:r>
            <a:endParaRPr lang="en-US" altLang="ko-KR" dirty="0"/>
          </a:p>
          <a:p>
            <a:pPr lvl="1"/>
            <a:r>
              <a:rPr lang="en-US" dirty="0"/>
              <a:t>API</a:t>
            </a:r>
            <a:r>
              <a:rPr lang="ko-KR" altLang="en-US" dirty="0"/>
              <a:t>를 호출하는 앱의 무결성 정보 제공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375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293C14-4920-49E6-8BE1-DBC15A3CF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SafetyNet Attestation API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674294-B073-43C3-988C-E516A1877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구글 </a:t>
            </a:r>
            <a:r>
              <a:rPr lang="en-US" altLang="ko-KR" dirty="0"/>
              <a:t>API Key </a:t>
            </a:r>
            <a:r>
              <a:rPr lang="ko-KR" altLang="en-US" dirty="0"/>
              <a:t>가져오기</a:t>
            </a:r>
            <a:endParaRPr lang="en-US" altLang="ko-KR" dirty="0"/>
          </a:p>
          <a:p>
            <a:r>
              <a:rPr lang="ko-KR" altLang="en-US" dirty="0"/>
              <a:t>구글 </a:t>
            </a:r>
            <a:r>
              <a:rPr lang="en-US" altLang="ko-KR" dirty="0"/>
              <a:t>API </a:t>
            </a:r>
            <a:r>
              <a:rPr lang="ko-KR" altLang="en-US" dirty="0"/>
              <a:t>콘솔</a:t>
            </a:r>
            <a:endParaRPr lang="en-US" altLang="ko-KR" dirty="0"/>
          </a:p>
          <a:p>
            <a:pPr lvl="1"/>
            <a:r>
              <a:rPr lang="en-US" dirty="0"/>
              <a:t>https://console.developers.google.com/apis/library</a:t>
            </a:r>
          </a:p>
          <a:p>
            <a:pPr lvl="1"/>
            <a:r>
              <a:rPr lang="en-US" dirty="0"/>
              <a:t>Android Device Verification API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82C6C65-82C2-41E3-B783-ABFCCC93B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070" y="3738677"/>
            <a:ext cx="5017770" cy="2754198"/>
          </a:xfrm>
          <a:prstGeom prst="rect">
            <a:avLst/>
          </a:prstGeom>
        </p:spPr>
      </p:pic>
      <p:sp>
        <p:nvSpPr>
          <p:cNvPr id="6" name="화살표: 아래쪽 5">
            <a:extLst>
              <a:ext uri="{FF2B5EF4-FFF2-40B4-BE49-F238E27FC236}">
                <a16:creationId xmlns:a16="http://schemas.microsoft.com/office/drawing/2014/main" id="{19B53CE0-BC8D-47AE-B065-D6202E628CF8}"/>
              </a:ext>
            </a:extLst>
          </p:cNvPr>
          <p:cNvSpPr/>
          <p:nvPr/>
        </p:nvSpPr>
        <p:spPr>
          <a:xfrm rot="3499145">
            <a:off x="3624884" y="4265771"/>
            <a:ext cx="609600" cy="8636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78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835043-F038-4508-8C8F-775CF7652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SafetyNet Attestation API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2263E08-0892-431F-8519-F0BD13481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92CA793-AE73-4149-8903-0F99441CF2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732" y="2115820"/>
            <a:ext cx="9096375" cy="3276600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CE0064D4-61EA-4E32-9EF2-1995424436B6}"/>
              </a:ext>
            </a:extLst>
          </p:cNvPr>
          <p:cNvSpPr/>
          <p:nvPr/>
        </p:nvSpPr>
        <p:spPr>
          <a:xfrm>
            <a:off x="5110480" y="2519680"/>
            <a:ext cx="1645920" cy="4673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BDA7D678-7E31-4416-8F9F-F90AC776545D}"/>
              </a:ext>
            </a:extLst>
          </p:cNvPr>
          <p:cNvSpPr/>
          <p:nvPr/>
        </p:nvSpPr>
        <p:spPr>
          <a:xfrm>
            <a:off x="1110933" y="4185920"/>
            <a:ext cx="1645920" cy="4673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2686786E-3F46-4F0F-A69F-FE41879DD92B}"/>
              </a:ext>
            </a:extLst>
          </p:cNvPr>
          <p:cNvSpPr/>
          <p:nvPr/>
        </p:nvSpPr>
        <p:spPr>
          <a:xfrm>
            <a:off x="7406640" y="4641374"/>
            <a:ext cx="2540000" cy="4673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72FA391-C999-4559-BFFE-AAF21CC16128}"/>
              </a:ext>
            </a:extLst>
          </p:cNvPr>
          <p:cNvSpPr/>
          <p:nvPr/>
        </p:nvSpPr>
        <p:spPr>
          <a:xfrm>
            <a:off x="1222692" y="5682615"/>
            <a:ext cx="10378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private String API_KEY = "</a:t>
            </a:r>
            <a:r>
              <a:rPr lang="en-US" dirty="0" err="1">
                <a:latin typeface="D2Coding" panose="020B0609020101020101" pitchFamily="49" charset="-127"/>
                <a:ea typeface="D2Coding" panose="020B0609020101020101" pitchFamily="49" charset="-127"/>
              </a:rPr>
              <a:t>AIzaSyCnG</a:t>
            </a:r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 … wFQlp6jFCw";</a:t>
            </a:r>
          </a:p>
        </p:txBody>
      </p:sp>
    </p:spTree>
    <p:extLst>
      <p:ext uri="{BB962C8B-B14F-4D97-AF65-F5344CB8AC3E}">
        <p14:creationId xmlns:p14="http://schemas.microsoft.com/office/powerpoint/2010/main" val="89167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462236-653C-4712-83B3-1CFC8150A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Play Service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BD21F7-1AF7-499D-AD2D-B261D79E7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build.gradle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Google Play Service check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A7A0F36-D5E6-4677-8243-7585BF31CFC8}"/>
              </a:ext>
            </a:extLst>
          </p:cNvPr>
          <p:cNvSpPr/>
          <p:nvPr/>
        </p:nvSpPr>
        <p:spPr>
          <a:xfrm>
            <a:off x="1249680" y="4980077"/>
            <a:ext cx="96926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if (</a:t>
            </a:r>
            <a:r>
              <a:rPr lang="en-US" dirty="0" err="1">
                <a:latin typeface="D2Coding" panose="020B0609020101020101" pitchFamily="49" charset="-127"/>
                <a:ea typeface="D2Coding" panose="020B0609020101020101" pitchFamily="49" charset="-127"/>
              </a:rPr>
              <a:t>GoogleApiAvailability.getInstance</a:t>
            </a:r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().</a:t>
            </a:r>
            <a:r>
              <a:rPr lang="en-US" dirty="0" err="1">
                <a:latin typeface="D2Coding" panose="020B0609020101020101" pitchFamily="49" charset="-127"/>
                <a:ea typeface="D2Coding" panose="020B0609020101020101" pitchFamily="49" charset="-127"/>
              </a:rPr>
              <a:t>isGooglePlayServicesAvailable</a:t>
            </a:r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(context)</a:t>
            </a:r>
          </a:p>
          <a:p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        == </a:t>
            </a:r>
            <a:r>
              <a:rPr lang="en-US" dirty="0" err="1">
                <a:latin typeface="D2Coding" panose="020B0609020101020101" pitchFamily="49" charset="-127"/>
                <a:ea typeface="D2Coding" panose="020B0609020101020101" pitchFamily="49" charset="-127"/>
              </a:rPr>
              <a:t>ConnectionResult.SUCCESS</a:t>
            </a:r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) {</a:t>
            </a:r>
          </a:p>
          <a:p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  // The SafetyNet Attestation API is available.</a:t>
            </a:r>
          </a:p>
          <a:p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}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2AE44A5-75F1-454E-BDD2-FE1B423AEB90}"/>
              </a:ext>
            </a:extLst>
          </p:cNvPr>
          <p:cNvSpPr/>
          <p:nvPr/>
        </p:nvSpPr>
        <p:spPr>
          <a:xfrm>
            <a:off x="1249680" y="2349227"/>
            <a:ext cx="10515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dependencies {</a:t>
            </a:r>
          </a:p>
          <a:p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    …</a:t>
            </a:r>
          </a:p>
          <a:p>
            <a:endParaRPr lang="en-US" dirty="0">
              <a:latin typeface="D2Coding" panose="020B0609020101020101" pitchFamily="49" charset="-127"/>
              <a:ea typeface="D2Coding" panose="020B0609020101020101" pitchFamily="49" charset="-127"/>
            </a:endParaRPr>
          </a:p>
          <a:p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    implementation 'com.google.android.gms:play-services-safetynet:16.0.0’</a:t>
            </a:r>
          </a:p>
          <a:p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    implementation group: '</a:t>
            </a:r>
            <a:r>
              <a:rPr lang="en-US" dirty="0" err="1">
                <a:latin typeface="D2Coding" panose="020B0609020101020101" pitchFamily="49" charset="-127"/>
                <a:ea typeface="D2Coding" panose="020B0609020101020101" pitchFamily="49" charset="-127"/>
              </a:rPr>
              <a:t>com.nimbusds</a:t>
            </a:r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', name: 'nimbus-</a:t>
            </a:r>
            <a:r>
              <a:rPr lang="en-US" dirty="0" err="1">
                <a:latin typeface="D2Coding" panose="020B0609020101020101" pitchFamily="49" charset="-127"/>
                <a:ea typeface="D2Coding" panose="020B0609020101020101" pitchFamily="49" charset="-127"/>
              </a:rPr>
              <a:t>jose</a:t>
            </a:r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-</a:t>
            </a:r>
            <a:r>
              <a:rPr lang="en-US" dirty="0" err="1">
                <a:latin typeface="D2Coding" panose="020B0609020101020101" pitchFamily="49" charset="-127"/>
                <a:ea typeface="D2Coding" panose="020B0609020101020101" pitchFamily="49" charset="-127"/>
              </a:rPr>
              <a:t>jwt</a:t>
            </a:r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', version: '5.1'</a:t>
            </a:r>
          </a:p>
          <a:p>
            <a:r>
              <a:rPr lang="en-US" dirty="0">
                <a:latin typeface="D2Coding" panose="020B0609020101020101" pitchFamily="49" charset="-127"/>
                <a:ea typeface="D2Coding" panose="020B0609020101020101" pitchFamily="49" charset="-12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4999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083A0E-DF38-452F-ABF8-EA36331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 the compatibility check request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0C3479-733F-49C6-A885-CA03B32CE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520" y="1353119"/>
            <a:ext cx="8696960" cy="5296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-44436" tIns="-44436" rIns="-44436" bIns="-44436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D2Coding" panose="020B0609020101020101" pitchFamily="49" charset="-127"/>
                <a:ea typeface="D2Coding" panose="020B0609020101020101" pitchFamily="49" charset="-127"/>
              </a:rPr>
              <a:t>final byte nonce[] = "12asdfsadf … 890".getBytes();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effectLst/>
              <a:latin typeface="D2Coding" panose="020B0609020101020101" pitchFamily="49" charset="-127"/>
              <a:ea typeface="D2Coding" panose="020B0609020101020101" pitchFamily="49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81B6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// The nonce should be at least 16 bytes in length.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81B6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// You must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39BE5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  <a:hlinkClick r:id="rId2"/>
              </a:rPr>
              <a:t>generate the value of API_KEY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81B6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in the Google APIs dashboard.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SafetyNet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.getClient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).attest(nonce, API_KEY)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addOnSuccessListener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new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OnSuccessListener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SafetyNetApi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AttestationResponse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&gt;()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53929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public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void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onSuccess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SafetyNetApi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AttestationResponse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response)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81B6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// Use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D81B6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response.getJwsResult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81B6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 to get the result data.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37474F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                </a:t>
            </a:r>
            <a:r>
              <a:rPr lang="en-US" altLang="en-US" sz="1400" dirty="0" err="1">
                <a:solidFill>
                  <a:srgbClr val="37474F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print_attest_result</a:t>
            </a:r>
            <a:r>
              <a:rPr lang="en-US" altLang="en-US" sz="1400" dirty="0">
                <a:solidFill>
                  <a:srgbClr val="37474F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lang="en-US" altLang="en-US" sz="1400" dirty="0" err="1">
                <a:solidFill>
                  <a:srgbClr val="37474F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response.getJwsResult</a:t>
            </a:r>
            <a:r>
              <a:rPr lang="en-US" altLang="en-US" sz="1400" dirty="0">
                <a:solidFill>
                  <a:srgbClr val="37474F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());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})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addOnFailureListener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new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OnFailureListener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53929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public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void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onFailure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53929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@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53929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NonNull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81B6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// An error occurred while communicating with the service.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if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(e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instanceof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ApiException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ApiException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apiException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ApiException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 e;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81B6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// You can retrieve the status code using the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81B6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//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D81B6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apiException.getStatusCode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81B6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 method.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else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{   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81B6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// A different, unknown type of error occurred.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C27B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Log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(TAG,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"Error: 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+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e.getMessage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});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6672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42ED9F-673F-4879-93F3-87CD4BB76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JWS Parse and Print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F3F096E2-3775-44A8-8A8D-C18A80C46C98}"/>
              </a:ext>
            </a:extLst>
          </p:cNvPr>
          <p:cNvSpPr/>
          <p:nvPr/>
        </p:nvSpPr>
        <p:spPr>
          <a:xfrm>
            <a:off x="1229360" y="1783124"/>
            <a:ext cx="89611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public void </a:t>
            </a:r>
            <a:r>
              <a:rPr lang="en-US" sz="1600" dirty="0" err="1">
                <a:latin typeface="D2Coding" panose="020B0609020101020101" pitchFamily="49" charset="-127"/>
                <a:ea typeface="D2Coding" panose="020B0609020101020101" pitchFamily="49" charset="-127"/>
              </a:rPr>
              <a:t>print_attest_result</a:t>
            </a:r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(String result) {</a:t>
            </a:r>
          </a:p>
          <a:p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        try {</a:t>
            </a:r>
          </a:p>
          <a:p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            final </a:t>
            </a:r>
            <a:r>
              <a:rPr lang="en-US" sz="1600" dirty="0" err="1">
                <a:latin typeface="D2Coding" panose="020B0609020101020101" pitchFamily="49" charset="-127"/>
                <a:ea typeface="D2Coding" panose="020B0609020101020101" pitchFamily="49" charset="-127"/>
              </a:rPr>
              <a:t>JWSObject</a:t>
            </a:r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lang="en-US" sz="1600" dirty="0" err="1">
                <a:latin typeface="D2Coding" panose="020B0609020101020101" pitchFamily="49" charset="-127"/>
                <a:ea typeface="D2Coding" panose="020B0609020101020101" pitchFamily="49" charset="-127"/>
              </a:rPr>
              <a:t>jwsObject</a:t>
            </a:r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 = </a:t>
            </a:r>
            <a:r>
              <a:rPr lang="en-US" sz="1600" dirty="0" err="1">
                <a:latin typeface="D2Coding" panose="020B0609020101020101" pitchFamily="49" charset="-127"/>
                <a:ea typeface="D2Coding" panose="020B0609020101020101" pitchFamily="49" charset="-127"/>
              </a:rPr>
              <a:t>JWSObject.parse</a:t>
            </a:r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(result);</a:t>
            </a:r>
          </a:p>
          <a:p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            </a:t>
            </a:r>
            <a:r>
              <a:rPr lang="en-US" sz="1600" dirty="0" err="1">
                <a:latin typeface="D2Coding" panose="020B0609020101020101" pitchFamily="49" charset="-127"/>
                <a:ea typeface="D2Coding" panose="020B0609020101020101" pitchFamily="49" charset="-127"/>
              </a:rPr>
              <a:t>JSONObject</a:t>
            </a:r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 json = </a:t>
            </a:r>
            <a:r>
              <a:rPr lang="en-US" sz="1600" dirty="0" err="1">
                <a:latin typeface="D2Coding" panose="020B0609020101020101" pitchFamily="49" charset="-127"/>
                <a:ea typeface="D2Coding" panose="020B0609020101020101" pitchFamily="49" charset="-127"/>
              </a:rPr>
              <a:t>jwsObject.getPayload</a:t>
            </a:r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().</a:t>
            </a:r>
            <a:r>
              <a:rPr lang="en-US" sz="1600" dirty="0" err="1">
                <a:latin typeface="D2Coding" panose="020B0609020101020101" pitchFamily="49" charset="-127"/>
                <a:ea typeface="D2Coding" panose="020B0609020101020101" pitchFamily="49" charset="-127"/>
              </a:rPr>
              <a:t>toJSONObject</a:t>
            </a:r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</a:p>
          <a:p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            </a:t>
            </a:r>
            <a:r>
              <a:rPr lang="en-US" sz="1600" dirty="0" err="1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Log.d</a:t>
            </a:r>
            <a:r>
              <a:rPr lang="en-US" sz="1600" dirty="0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("TAG", "</a:t>
            </a:r>
            <a:r>
              <a:rPr lang="en-US" sz="1600" dirty="0" err="1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ctsProfileMatch</a:t>
            </a:r>
            <a:r>
              <a:rPr lang="en-US" sz="1600" dirty="0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:" + </a:t>
            </a:r>
            <a:r>
              <a:rPr lang="en-US" sz="1600" dirty="0" err="1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json.get</a:t>
            </a:r>
            <a:r>
              <a:rPr lang="en-US" sz="1600" dirty="0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("</a:t>
            </a:r>
            <a:r>
              <a:rPr lang="en-US" sz="1600" dirty="0" err="1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ctsProfileMatch</a:t>
            </a:r>
            <a:r>
              <a:rPr lang="en-US" sz="1600" dirty="0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"));</a:t>
            </a:r>
          </a:p>
          <a:p>
            <a:r>
              <a:rPr lang="en-US" sz="1600" dirty="0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            </a:t>
            </a:r>
            <a:r>
              <a:rPr lang="en-US" sz="1600" dirty="0" err="1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Log.d</a:t>
            </a:r>
            <a:r>
              <a:rPr lang="en-US" sz="1600" dirty="0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("TAG", "</a:t>
            </a:r>
            <a:r>
              <a:rPr lang="en-US" sz="1600" dirty="0" err="1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basicIntegrity</a:t>
            </a:r>
            <a:r>
              <a:rPr lang="en-US" sz="1600" dirty="0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:" + </a:t>
            </a:r>
            <a:r>
              <a:rPr lang="en-US" sz="1600" dirty="0" err="1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json.get</a:t>
            </a:r>
            <a:r>
              <a:rPr lang="en-US" sz="1600" dirty="0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("</a:t>
            </a:r>
            <a:r>
              <a:rPr lang="en-US" sz="1600" dirty="0" err="1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basicIntegrity</a:t>
            </a:r>
            <a:r>
              <a:rPr lang="en-US" sz="1600" dirty="0">
                <a:solidFill>
                  <a:srgbClr val="FF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"));</a:t>
            </a:r>
          </a:p>
          <a:p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        } catch (Exception e) {</a:t>
            </a:r>
          </a:p>
          <a:p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            </a:t>
            </a:r>
            <a:r>
              <a:rPr lang="en-US" sz="1600" dirty="0" err="1">
                <a:latin typeface="D2Coding" panose="020B0609020101020101" pitchFamily="49" charset="-127"/>
                <a:ea typeface="D2Coding" panose="020B0609020101020101" pitchFamily="49" charset="-127"/>
              </a:rPr>
              <a:t>e.printStackTrace</a:t>
            </a:r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</a:p>
          <a:p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        }</a:t>
            </a:r>
          </a:p>
          <a:p>
            <a:r>
              <a:rPr lang="en-US" sz="1600" dirty="0">
                <a:latin typeface="D2Coding" panose="020B0609020101020101" pitchFamily="49" charset="-127"/>
                <a:ea typeface="D2Coding" panose="020B0609020101020101" pitchFamily="49" charset="-127"/>
              </a:rPr>
              <a:t>}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E416CA4-0B78-4DB8-995F-E0FED098D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600" y="4071764"/>
            <a:ext cx="6299200" cy="2421111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1568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Attest Result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"nonce"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: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"R2Rra24fVm5xa2Mg"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timestampMs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: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53929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9860437986543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apkPackageName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: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com.package.name.of.requesting.app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"apkCertificateDigestSha256"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: [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base64 encoded, SHA-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53929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256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hash of the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              certificate used to sign requesting app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"],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"apkDigestSha256"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: [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base64 encoded, SHA-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53929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256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hash of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                    the APK installed on a user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'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 device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"],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ctsProfileMatch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: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true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 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basicIntegrity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D90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: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B78E7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true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74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}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7861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7485A4-4CBD-461E-A96D-B1AFD56A2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ctsProfileMatch</a:t>
            </a:r>
            <a:r>
              <a:rPr lang="en-US" dirty="0"/>
              <a:t>, </a:t>
            </a:r>
            <a:r>
              <a:rPr lang="en-US" dirty="0" err="1"/>
              <a:t>basicIntegrity</a:t>
            </a:r>
            <a:endParaRPr lang="en-US" dirty="0"/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51F622AD-347A-4D87-88B6-FC52A3A500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866065"/>
              </p:ext>
            </p:extLst>
          </p:nvPr>
        </p:nvGraphicFramePr>
        <p:xfrm>
          <a:off x="1722120" y="2767649"/>
          <a:ext cx="9235440" cy="3481086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5288280">
                  <a:extLst>
                    <a:ext uri="{9D8B030D-6E8A-4147-A177-3AD203B41FA5}">
                      <a16:colId xmlns:a16="http://schemas.microsoft.com/office/drawing/2014/main" val="4171303333"/>
                    </a:ext>
                  </a:extLst>
                </a:gridCol>
                <a:gridCol w="2123440">
                  <a:extLst>
                    <a:ext uri="{9D8B030D-6E8A-4147-A177-3AD203B41FA5}">
                      <a16:colId xmlns:a16="http://schemas.microsoft.com/office/drawing/2014/main" val="2413660369"/>
                    </a:ext>
                  </a:extLst>
                </a:gridCol>
                <a:gridCol w="1823720">
                  <a:extLst>
                    <a:ext uri="{9D8B030D-6E8A-4147-A177-3AD203B41FA5}">
                      <a16:colId xmlns:a16="http://schemas.microsoft.com/office/drawing/2014/main" val="294703076"/>
                    </a:ext>
                  </a:extLst>
                </a:gridCol>
              </a:tblGrid>
              <a:tr h="357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dirty="0">
                          <a:effectLst/>
                        </a:rPr>
                        <a:t>Device Status</a:t>
                      </a:r>
                      <a:endParaRPr lang="en-US" sz="1600" b="0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6991" marB="46991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dirty="0">
                          <a:effectLst/>
                        </a:rPr>
                        <a:t>Value of "</a:t>
                      </a:r>
                      <a:r>
                        <a:rPr lang="en-US" sz="1600" dirty="0" err="1">
                          <a:effectLst/>
                        </a:rPr>
                        <a:t>ctsProfileMatch</a:t>
                      </a:r>
                      <a:r>
                        <a:rPr lang="en-US" sz="1600" dirty="0">
                          <a:effectLst/>
                        </a:rPr>
                        <a:t>"</a:t>
                      </a:r>
                      <a:endParaRPr lang="en-US" sz="1600" b="0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6991" marB="46991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dirty="0">
                          <a:effectLst/>
                        </a:rPr>
                        <a:t>Value of "</a:t>
                      </a:r>
                      <a:r>
                        <a:rPr lang="en-US" sz="1600" dirty="0" err="1">
                          <a:effectLst/>
                        </a:rPr>
                        <a:t>basicIntegrity</a:t>
                      </a:r>
                      <a:r>
                        <a:rPr lang="en-US" sz="1600" dirty="0">
                          <a:effectLst/>
                        </a:rPr>
                        <a:t>"</a:t>
                      </a:r>
                      <a:endParaRPr lang="en-US" sz="1600" b="0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6991" marB="46991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31255"/>
                  </a:ext>
                </a:extLst>
              </a:tr>
              <a:tr h="2039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Certified, genuine device that passes CTS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true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true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extLst>
                  <a:ext uri="{0D108BD9-81ED-4DB2-BD59-A6C34878D82A}">
                    <a16:rowId xmlns:a16="http://schemas.microsoft.com/office/drawing/2014/main" val="3105052144"/>
                  </a:ext>
                </a:extLst>
              </a:tr>
              <a:tr h="2039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Certified device with unlocked bootloader</a:t>
                      </a:r>
                      <a:endParaRPr lang="en-US" sz="1600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false</a:t>
                      </a:r>
                      <a:endParaRPr lang="en-US" sz="160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true</a:t>
                      </a:r>
                      <a:endParaRPr lang="en-US" sz="160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extLst>
                  <a:ext uri="{0D108BD9-81ED-4DB2-BD59-A6C34878D82A}">
                    <a16:rowId xmlns:a16="http://schemas.microsoft.com/office/drawing/2014/main" val="3468435493"/>
                  </a:ext>
                </a:extLst>
              </a:tr>
              <a:tr h="35367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Genuine but uncertified device, such as when the manufacturer doesn't apply for certification</a:t>
                      </a:r>
                      <a:endParaRPr lang="en-US" sz="1600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false</a:t>
                      </a:r>
                      <a:endParaRPr lang="en-US" sz="160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true</a:t>
                      </a:r>
                      <a:endParaRPr lang="en-US" sz="160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extLst>
                  <a:ext uri="{0D108BD9-81ED-4DB2-BD59-A6C34878D82A}">
                    <a16:rowId xmlns:a16="http://schemas.microsoft.com/office/drawing/2014/main" val="420369018"/>
                  </a:ext>
                </a:extLst>
              </a:tr>
              <a:tr h="2039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Device with custom ROM (not rooted)</a:t>
                      </a:r>
                      <a:endParaRPr lang="en-US" sz="1600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false</a:t>
                      </a:r>
                      <a:endParaRPr lang="en-US" sz="160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true</a:t>
                      </a:r>
                      <a:endParaRPr lang="en-US" sz="160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extLst>
                  <a:ext uri="{0D108BD9-81ED-4DB2-BD59-A6C34878D82A}">
                    <a16:rowId xmlns:a16="http://schemas.microsoft.com/office/drawing/2014/main" val="2042874570"/>
                  </a:ext>
                </a:extLst>
              </a:tr>
              <a:tr h="2039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Emulator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false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false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extLst>
                  <a:ext uri="{0D108BD9-81ED-4DB2-BD59-A6C34878D82A}">
                    <a16:rowId xmlns:a16="http://schemas.microsoft.com/office/drawing/2014/main" val="2135431252"/>
                  </a:ext>
                </a:extLst>
              </a:tr>
              <a:tr h="20390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dirty="0">
                          <a:effectLst/>
                        </a:rPr>
                        <a:t>No device (protocol emulator script)</a:t>
                      </a:r>
                      <a:endParaRPr lang="pt-BR" sz="1600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false</a:t>
                      </a:r>
                      <a:endParaRPr lang="en-US" sz="160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false</a:t>
                      </a:r>
                      <a:endParaRPr lang="en-US" sz="160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extLst>
                  <a:ext uri="{0D108BD9-81ED-4DB2-BD59-A6C34878D82A}">
                    <a16:rowId xmlns:a16="http://schemas.microsoft.com/office/drawing/2014/main" val="1046234879"/>
                  </a:ext>
                </a:extLst>
              </a:tr>
              <a:tr h="24014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Signs of system integrity compromise, such as rooting</a:t>
                      </a:r>
                      <a:endParaRPr lang="en-US" sz="160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false</a:t>
                      </a:r>
                      <a:endParaRPr lang="en-US" sz="160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false</a:t>
                      </a:r>
                      <a:endParaRPr lang="en-US" sz="160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extLst>
                  <a:ext uri="{0D108BD9-81ED-4DB2-BD59-A6C34878D82A}">
                    <a16:rowId xmlns:a16="http://schemas.microsoft.com/office/drawing/2014/main" val="3346427167"/>
                  </a:ext>
                </a:extLst>
              </a:tr>
              <a:tr h="24014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Signs of other active attacks, such as API hooking</a:t>
                      </a:r>
                      <a:endParaRPr lang="en-US" sz="160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false</a:t>
                      </a:r>
                      <a:endParaRPr lang="en-US" sz="160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false</a:t>
                      </a:r>
                      <a:endParaRPr lang="en-US" sz="1600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46991" marR="46991" marT="41117" marB="46991"/>
                </a:tc>
                <a:extLst>
                  <a:ext uri="{0D108BD9-81ED-4DB2-BD59-A6C34878D82A}">
                    <a16:rowId xmlns:a16="http://schemas.microsoft.com/office/drawing/2014/main" val="40104682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4DA083D-99BB-4CAA-A750-B78D2956F92C}"/>
              </a:ext>
            </a:extLst>
          </p:cNvPr>
          <p:cNvSpPr txBox="1"/>
          <p:nvPr/>
        </p:nvSpPr>
        <p:spPr>
          <a:xfrm>
            <a:off x="955040" y="1690688"/>
            <a:ext cx="10207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ctsProfileMatch</a:t>
            </a:r>
            <a:r>
              <a:rPr lang="en-US" dirty="0"/>
              <a:t>=true</a:t>
            </a:r>
            <a:r>
              <a:rPr lang="ko-KR" altLang="en-US" dirty="0"/>
              <a:t>는 </a:t>
            </a:r>
            <a:r>
              <a:rPr lang="en-US" altLang="ko-KR" dirty="0"/>
              <a:t>CTS(</a:t>
            </a:r>
            <a:r>
              <a:rPr lang="en-US" dirty="0"/>
              <a:t>Android compatibility testing) </a:t>
            </a:r>
            <a:r>
              <a:rPr lang="ko-KR" altLang="en-US" dirty="0"/>
              <a:t>통과한 디바이스</a:t>
            </a:r>
            <a:endParaRPr lang="en-US" altLang="ko-KR" dirty="0"/>
          </a:p>
          <a:p>
            <a:r>
              <a:rPr lang="en-US" dirty="0" err="1"/>
              <a:t>basicIntegrity</a:t>
            </a:r>
            <a:r>
              <a:rPr lang="en-US" dirty="0"/>
              <a:t>=true</a:t>
            </a:r>
            <a:r>
              <a:rPr lang="ko-KR" altLang="en-US" dirty="0"/>
              <a:t>는 앱이 실행중인 디바이스가 </a:t>
            </a:r>
            <a:r>
              <a:rPr lang="ko-KR" altLang="en-US" dirty="0" err="1"/>
              <a:t>위변조</a:t>
            </a:r>
            <a:r>
              <a:rPr lang="en-US" altLang="ko-KR" dirty="0"/>
              <a:t>(tampering)</a:t>
            </a:r>
            <a:r>
              <a:rPr lang="ko-KR" altLang="en-US" dirty="0"/>
              <a:t>되지 않음을 의미</a:t>
            </a:r>
            <a:r>
              <a:rPr lang="en-US" altLang="ko-KR" dirty="0"/>
              <a:t>(CTS </a:t>
            </a:r>
            <a:r>
              <a:rPr lang="ko-KR" altLang="en-US" dirty="0"/>
              <a:t>통과는 무관</a:t>
            </a:r>
            <a:r>
              <a:rPr lang="en-US" altLang="ko-K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39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674</Words>
  <Application>Microsoft Office PowerPoint</Application>
  <PresentationFormat>와이드스크린</PresentationFormat>
  <Paragraphs>115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D2Coding</vt:lpstr>
      <vt:lpstr>Arial</vt:lpstr>
      <vt:lpstr>Calibri</vt:lpstr>
      <vt:lpstr>Calibri Light</vt:lpstr>
      <vt:lpstr>Office 테마</vt:lpstr>
      <vt:lpstr>안드로이드 SafetyNet</vt:lpstr>
      <vt:lpstr>SafetyNet</vt:lpstr>
      <vt:lpstr>SafetyNet Attestation API</vt:lpstr>
      <vt:lpstr>SafetyNet Attestation API</vt:lpstr>
      <vt:lpstr>SafetyNet Attestation API</vt:lpstr>
      <vt:lpstr>Google Play Service</vt:lpstr>
      <vt:lpstr>Send the compatibility check request</vt:lpstr>
      <vt:lpstr>JWS Parse and Print</vt:lpstr>
      <vt:lpstr>ctsProfileMatch, basicIntegrity</vt:lpstr>
      <vt:lpstr>실습 - Attestation</vt:lpstr>
      <vt:lpstr>Verify Apps API</vt:lpstr>
      <vt:lpstr>Verify Apps 동작 중인지 확인</vt:lpstr>
      <vt:lpstr>Verify Apps 동작 요청</vt:lpstr>
      <vt:lpstr>위험한 앱 목록 보기</vt:lpstr>
      <vt:lpstr>실습 – Verify App API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안드로이드 SafetyNet</dc:title>
  <dc:creator>준영 허</dc:creator>
  <cp:lastModifiedBy>준영 허</cp:lastModifiedBy>
  <cp:revision>14</cp:revision>
  <dcterms:created xsi:type="dcterms:W3CDTF">2019-01-21T12:58:06Z</dcterms:created>
  <dcterms:modified xsi:type="dcterms:W3CDTF">2019-01-22T12:39:41Z</dcterms:modified>
</cp:coreProperties>
</file>